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7" r:id="rId2"/>
    <p:sldId id="261" r:id="rId3"/>
    <p:sldId id="258" r:id="rId4"/>
    <p:sldId id="259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-81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4" d="100"/>
          <a:sy n="84" d="100"/>
        </p:scale>
        <p:origin x="-1884" y="-78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2675E3-6D15-4623-9E0B-FAD9BD9A9F69}" type="datetimeFigureOut">
              <a:rPr lang="en-US" smtClean="0"/>
              <a:t>1/26/2014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C53AB1-7910-412F-AA17-F3BAA202319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4738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31FE73-C89F-4D7A-BFCC-AD25D33EAE76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990C25-FA36-427C-A44D-C34F779CD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23676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0C25-FA36-427C-A44D-C34F779CD024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11587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0C25-FA36-427C-A44D-C34F779CD024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865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0C25-FA36-427C-A44D-C34F779CD024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865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0C25-FA36-427C-A44D-C34F779CD024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86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9990C25-FA36-427C-A44D-C34F779CD024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068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337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0929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64036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1806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5164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70188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44158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7069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57268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817991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085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2D9FD21-09CB-470B-83C4-B1029611F55A}" type="datetimeFigureOut">
              <a:rPr lang="en-US" smtClean="0"/>
              <a:t>1/26/2014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138E-BA7B-4BAB-92D1-FCA052062AB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9355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CYE 15 APR-</a:t>
            </a:r>
            <a:r>
              <a:rPr lang="en-US" dirty="0" err="1" smtClean="0"/>
              <a:t>DRG</a:t>
            </a:r>
            <a:r>
              <a:rPr lang="en-US" dirty="0" smtClean="0"/>
              <a:t> Implementation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APR-</a:t>
            </a:r>
            <a:r>
              <a:rPr lang="en-US" sz="2400" dirty="0" err="1" smtClean="0"/>
              <a:t>DRG</a:t>
            </a:r>
            <a:r>
              <a:rPr lang="en-US" sz="2400" dirty="0" smtClean="0"/>
              <a:t> payment methodology </a:t>
            </a:r>
            <a:r>
              <a:rPr lang="en-US" sz="2400" dirty="0"/>
              <a:t>will </a:t>
            </a:r>
            <a:r>
              <a:rPr lang="en-US" sz="2400" dirty="0" smtClean="0"/>
              <a:t>be implemented for all acute/general </a:t>
            </a:r>
            <a:r>
              <a:rPr lang="en-US" sz="2400" dirty="0"/>
              <a:t>hospitals (provider type 02) </a:t>
            </a: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The same payment methodology will be used for both in- </a:t>
            </a:r>
            <a:r>
              <a:rPr lang="en-US" sz="2400" dirty="0"/>
              <a:t>and </a:t>
            </a:r>
            <a:r>
              <a:rPr lang="en-US" sz="2400" dirty="0" smtClean="0"/>
              <a:t>out-of-state hospitals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Rehab </a:t>
            </a:r>
            <a:r>
              <a:rPr lang="en-US" sz="2400" dirty="0"/>
              <a:t>and Long Term Care hospitals will be split to a new provider type and will continue to </a:t>
            </a:r>
            <a:r>
              <a:rPr lang="en-US" sz="2400" dirty="0" smtClean="0"/>
              <a:t>paid under a per </a:t>
            </a:r>
            <a:r>
              <a:rPr lang="en-US" sz="2400" dirty="0"/>
              <a:t>diem </a:t>
            </a:r>
            <a:r>
              <a:rPr lang="en-US" sz="2400" dirty="0" smtClean="0"/>
              <a:t>rate methodology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/>
              <a:t>Select transplants will continue to be carved out into bundled payment contracts</a:t>
            </a: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3190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CYE 15 APR-DRG Implementation –  </a:t>
            </a:r>
            <a:br>
              <a:rPr lang="en-US" dirty="0" smtClean="0"/>
            </a:br>
            <a:r>
              <a:rPr lang="en-US" dirty="0" smtClean="0"/>
              <a:t>Select Payment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 smtClean="0">
                <a:solidFill>
                  <a:srgbClr val="FF0000"/>
                </a:solidFill>
              </a:rPr>
              <a:t>Capitation rate impacts are under review for all policy decisions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Pricing logic under APR-DRG (DRG) will be based on discharge date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T</a:t>
            </a:r>
            <a:r>
              <a:rPr lang="en-US" sz="2200" dirty="0" smtClean="0"/>
              <a:t>hus payer at date of discharge is responsible for payment of all Medicaid covered days during the inpatient stay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Dates of discharge on and after 10/1/14 will be paid at DRG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Potentially </a:t>
            </a:r>
            <a:r>
              <a:rPr lang="en-US" sz="2200" dirty="0"/>
              <a:t>preventable readmissions </a:t>
            </a:r>
            <a:r>
              <a:rPr lang="en-US" sz="2200" dirty="0" smtClean="0"/>
              <a:t>will not be paid, as follows:</a:t>
            </a:r>
            <a:endParaRPr lang="en-US" sz="2200" dirty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Readmissions </a:t>
            </a:r>
            <a:r>
              <a:rPr lang="en-US" sz="2200" dirty="0"/>
              <a:t>within 72 hours to the same hospital with the same base DRG assignment will be pended to medical </a:t>
            </a:r>
            <a:r>
              <a:rPr lang="en-US" sz="2200" dirty="0" smtClean="0"/>
              <a:t>review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If </a:t>
            </a:r>
            <a:r>
              <a:rPr lang="en-US" sz="2200" dirty="0"/>
              <a:t>the readmission is determined to have been preventable, payment will be </a:t>
            </a:r>
            <a:r>
              <a:rPr lang="en-US" sz="2200" dirty="0" smtClean="0"/>
              <a:t>disallowed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7512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CYE 15 APR-DRG Implementation –  </a:t>
            </a:r>
            <a:br>
              <a:rPr lang="en-US" dirty="0" smtClean="0"/>
            </a:br>
            <a:r>
              <a:rPr lang="en-US" dirty="0" smtClean="0"/>
              <a:t>Select Payment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Due to the characteristics of the AHCCCS population, administrative days will be covered, only when prior authorized and based on negotiated per diem rates </a:t>
            </a:r>
            <a:br>
              <a:rPr lang="en-US" sz="2200" dirty="0"/>
            </a:br>
            <a:r>
              <a:rPr lang="en-US" sz="2200" dirty="0"/>
              <a:t>(Medicare does not cover under CMS DRGs)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Interim </a:t>
            </a:r>
            <a:r>
              <a:rPr lang="en-US" sz="2200" dirty="0"/>
              <a:t>billing will be permitted in 30 day </a:t>
            </a:r>
            <a:r>
              <a:rPr lang="en-US" sz="2200" dirty="0" smtClean="0"/>
              <a:t>increments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Interim </a:t>
            </a:r>
            <a:r>
              <a:rPr lang="en-US" sz="2200" dirty="0"/>
              <a:t>bills will be reimbursed at $500 per </a:t>
            </a:r>
            <a:r>
              <a:rPr lang="en-US" sz="2200" dirty="0" smtClean="0"/>
              <a:t>day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Interim </a:t>
            </a:r>
            <a:r>
              <a:rPr lang="en-US" sz="2200" dirty="0"/>
              <a:t>bills must be voided and a final replacement </a:t>
            </a:r>
            <a:r>
              <a:rPr lang="en-US" sz="2200" dirty="0" smtClean="0"/>
              <a:t>admission through discharge bill </a:t>
            </a:r>
            <a:r>
              <a:rPr lang="en-US" sz="2200" dirty="0"/>
              <a:t>must be submitted at discharge encompassing all days </a:t>
            </a:r>
            <a:r>
              <a:rPr lang="en-US" sz="2200" dirty="0" smtClean="0"/>
              <a:t>billed </a:t>
            </a:r>
            <a:r>
              <a:rPr lang="en-US" sz="2200" dirty="0"/>
              <a:t>as </a:t>
            </a:r>
            <a:r>
              <a:rPr lang="en-US" sz="2200" dirty="0" smtClean="0"/>
              <a:t>interim and covered by Medicaid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Interim </a:t>
            </a:r>
            <a:r>
              <a:rPr lang="en-US" sz="2200" dirty="0"/>
              <a:t>payments will be recouped and the final bill paid at </a:t>
            </a:r>
            <a:r>
              <a:rPr lang="en-US" sz="2200" dirty="0" smtClean="0"/>
              <a:t>APR-DRG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Post-payment </a:t>
            </a:r>
            <a:r>
              <a:rPr lang="en-US" sz="2200" dirty="0"/>
              <a:t>audits may be performed to ensure providers submit the final </a:t>
            </a:r>
            <a:r>
              <a:rPr lang="en-US" sz="2200" dirty="0" smtClean="0"/>
              <a:t>bill per these guidelines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3019042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CYE 15 APR-DRG Implementation –  </a:t>
            </a:r>
            <a:br>
              <a:rPr lang="en-US" dirty="0" smtClean="0"/>
            </a:br>
            <a:r>
              <a:rPr lang="en-US" dirty="0" smtClean="0"/>
              <a:t>Select Payment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/>
              <a:t>All claims with an admission date matching the </a:t>
            </a:r>
            <a:r>
              <a:rPr lang="en-US" sz="2200" dirty="0" smtClean="0"/>
              <a:t>end date of service with a patient status of discharge/transfer will </a:t>
            </a:r>
            <a:r>
              <a:rPr lang="en-US" sz="2200" dirty="0"/>
              <a:t>be reimbursed under </a:t>
            </a:r>
            <a:r>
              <a:rPr lang="en-US" sz="2200" dirty="0" smtClean="0"/>
              <a:t>the existing OPFS </a:t>
            </a:r>
            <a:r>
              <a:rPr lang="en-US" sz="2200" dirty="0"/>
              <a:t>methodology including same day admit/discharge maternity/newborn </a:t>
            </a:r>
            <a:r>
              <a:rPr lang="en-US" sz="2200" dirty="0" smtClean="0"/>
              <a:t>claims (thus eliminating the current lessor of evaluation)</a:t>
            </a:r>
          </a:p>
          <a:p>
            <a:pPr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MCO vs. RBHA payment - if the member’s </a:t>
            </a:r>
            <a:r>
              <a:rPr lang="en-US" sz="2200" dirty="0"/>
              <a:t>primary diagnosis </a:t>
            </a:r>
            <a:r>
              <a:rPr lang="en-US" sz="2200" dirty="0" smtClean="0"/>
              <a:t>is: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/>
              <a:t>a</a:t>
            </a:r>
            <a:r>
              <a:rPr lang="en-US" sz="2200" dirty="0" smtClean="0"/>
              <a:t> </a:t>
            </a:r>
            <a:r>
              <a:rPr lang="en-US" sz="2200" dirty="0"/>
              <a:t>medical </a:t>
            </a:r>
            <a:r>
              <a:rPr lang="en-US" sz="2200" dirty="0" smtClean="0"/>
              <a:t>diagnosis, </a:t>
            </a:r>
            <a:r>
              <a:rPr lang="en-US" sz="2200" dirty="0"/>
              <a:t>then AHCCCS/MCOs will pay under </a:t>
            </a:r>
            <a:r>
              <a:rPr lang="en-US" sz="2200" dirty="0" smtClean="0"/>
              <a:t>DRG (unless otherwise contracted)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a behavioral diagnosis, </a:t>
            </a:r>
            <a:r>
              <a:rPr lang="en-US" sz="2200" dirty="0"/>
              <a:t>then the RBHAs will pay under the current </a:t>
            </a:r>
            <a:r>
              <a:rPr lang="en-US" sz="2200" dirty="0" smtClean="0"/>
              <a:t>per diem </a:t>
            </a:r>
            <a:r>
              <a:rPr lang="en-US" sz="2200" dirty="0"/>
              <a:t>methodology </a:t>
            </a:r>
            <a:r>
              <a:rPr lang="en-US" sz="2200" dirty="0" smtClean="0"/>
              <a:t>(unless </a:t>
            </a:r>
            <a:r>
              <a:rPr lang="en-US" sz="2200" dirty="0"/>
              <a:t>otherwise contracted)</a:t>
            </a:r>
          </a:p>
          <a:p>
            <a:pPr lvl="1">
              <a:spcBef>
                <a:spcPts val="0"/>
              </a:spcBef>
              <a:spcAft>
                <a:spcPts val="600"/>
              </a:spcAft>
            </a:pPr>
            <a:r>
              <a:rPr lang="en-US" sz="2200" dirty="0" smtClean="0"/>
              <a:t>Hospitals </a:t>
            </a:r>
            <a:r>
              <a:rPr lang="en-US" sz="2200" dirty="0"/>
              <a:t>must start a new claim for the behavioral health </a:t>
            </a:r>
            <a:r>
              <a:rPr lang="en-US" sz="2200" dirty="0" smtClean="0"/>
              <a:t>portion of </a:t>
            </a:r>
            <a:r>
              <a:rPr lang="en-US" sz="2200" dirty="0"/>
              <a:t>the patient </a:t>
            </a:r>
            <a:r>
              <a:rPr lang="en-US" sz="2200" dirty="0" smtClean="0"/>
              <a:t>stay after a member is medically stabilized and transferred within the facility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4146801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CYE 15 APR-DRG Implementation –  </a:t>
            </a:r>
            <a:br>
              <a:rPr lang="en-US" dirty="0" smtClean="0"/>
            </a:br>
            <a:r>
              <a:rPr lang="en-US" dirty="0" smtClean="0"/>
              <a:t>Select Payment Policies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Prorated pricing of claims will occur for stays including, but not limited to: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Transfers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Member gains eligibility for AHCCCS after admission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Member loses eligibility for AHCCCS before discharge</a:t>
            </a:r>
          </a:p>
          <a:p>
            <a:pPr marL="457200" lvl="1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dirty="0" smtClean="0"/>
              <a:t>Proration methodology differs depending on the situation though payment will never exceed a full DRG payment</a:t>
            </a:r>
            <a:endParaRPr lang="en-US" sz="18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 lvl="1">
              <a:spcBef>
                <a:spcPts val="600"/>
              </a:spcBef>
              <a:spcAft>
                <a:spcPts val="600"/>
              </a:spcAft>
            </a:pPr>
            <a:endParaRPr lang="en-US" sz="2200" dirty="0" smtClean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3714928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CYE 15 APR-DRG Implementation –  </a:t>
            </a:r>
            <a:br>
              <a:rPr lang="en-US" dirty="0" smtClean="0"/>
            </a:br>
            <a:r>
              <a:rPr lang="en-US" dirty="0" smtClean="0"/>
              <a:t>Reinsurance Policy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lv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sz="2200" b="1" dirty="0">
                <a:solidFill>
                  <a:srgbClr val="FF0000"/>
                </a:solidFill>
              </a:rPr>
              <a:t>Capitation rate impacts are under review for all </a:t>
            </a:r>
            <a:r>
              <a:rPr lang="en-US" sz="2200" b="1" dirty="0" smtClean="0">
                <a:solidFill>
                  <a:srgbClr val="FF0000"/>
                </a:solidFill>
              </a:rPr>
              <a:t>reinsurance policy changes</a:t>
            </a:r>
            <a:endParaRPr lang="en-US" sz="2200" b="1" dirty="0">
              <a:solidFill>
                <a:srgbClr val="FF0000"/>
              </a:solidFill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Encounters that include </a:t>
            </a:r>
            <a:r>
              <a:rPr lang="en-US" sz="2200" dirty="0" err="1"/>
              <a:t>PPC</a:t>
            </a:r>
            <a:r>
              <a:rPr lang="en-US" sz="2200" dirty="0"/>
              <a:t> </a:t>
            </a:r>
            <a:r>
              <a:rPr lang="en-US" sz="2200" dirty="0" smtClean="0"/>
              <a:t>days </a:t>
            </a:r>
            <a:r>
              <a:rPr lang="en-US" sz="2200" dirty="0"/>
              <a:t>will not </a:t>
            </a:r>
            <a:r>
              <a:rPr lang="en-US" sz="2200" dirty="0" smtClean="0"/>
              <a:t>be eligible for reinsurance 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MCOs</a:t>
            </a:r>
            <a:r>
              <a:rPr lang="en-US" sz="2200" dirty="0" smtClean="0"/>
              <a:t> </a:t>
            </a:r>
            <a:r>
              <a:rPr lang="en-US" sz="2200" dirty="0"/>
              <a:t>will not be permitted </a:t>
            </a:r>
            <a:r>
              <a:rPr lang="en-US" sz="2200" dirty="0" smtClean="0"/>
              <a:t>to </a:t>
            </a:r>
            <a:r>
              <a:rPr lang="en-US" sz="2200" dirty="0"/>
              <a:t>split </a:t>
            </a:r>
            <a:r>
              <a:rPr lang="en-US" sz="2200" dirty="0" smtClean="0"/>
              <a:t>such encounters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Encounters for interim bills will not be eligible for reinsurance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The </a:t>
            </a:r>
            <a:r>
              <a:rPr lang="en-US" sz="2200" dirty="0"/>
              <a:t>final </a:t>
            </a:r>
            <a:r>
              <a:rPr lang="en-US" sz="2200" dirty="0" smtClean="0"/>
              <a:t>encounters replacing interim bills will be eligible for reinsurance unless </a:t>
            </a:r>
            <a:r>
              <a:rPr lang="en-US" sz="2200" dirty="0"/>
              <a:t>the </a:t>
            </a:r>
            <a:r>
              <a:rPr lang="en-US" sz="2200" dirty="0" smtClean="0"/>
              <a:t>claims cross contract years 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en-US" sz="2200" dirty="0" smtClean="0"/>
              <a:t>Encounters </a:t>
            </a:r>
            <a:r>
              <a:rPr lang="en-US" sz="2200" dirty="0"/>
              <a:t>that </a:t>
            </a:r>
            <a:r>
              <a:rPr lang="en-US" sz="2200" dirty="0" smtClean="0"/>
              <a:t>cross contract </a:t>
            </a:r>
            <a:r>
              <a:rPr lang="en-US" sz="2200" dirty="0"/>
              <a:t>years will not be eligible for </a:t>
            </a:r>
            <a:r>
              <a:rPr lang="en-US" sz="2200" dirty="0" smtClean="0"/>
              <a:t>reinsurance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en-US" sz="2200" dirty="0" err="1" smtClean="0"/>
              <a:t>MCOs</a:t>
            </a:r>
            <a:r>
              <a:rPr lang="en-US" sz="2200" dirty="0" smtClean="0"/>
              <a:t> </a:t>
            </a:r>
            <a:r>
              <a:rPr lang="en-US" sz="2200" dirty="0"/>
              <a:t>will not be permitted to split </a:t>
            </a:r>
            <a:r>
              <a:rPr lang="en-US" sz="2200" dirty="0" smtClean="0"/>
              <a:t>such encounters</a:t>
            </a:r>
            <a:endParaRPr lang="en-US" sz="2200" dirty="0"/>
          </a:p>
          <a:p>
            <a:pPr>
              <a:spcBef>
                <a:spcPts val="600"/>
              </a:spcBef>
              <a:spcAft>
                <a:spcPts val="600"/>
              </a:spcAft>
            </a:pPr>
            <a:endParaRPr lang="en-US" sz="2200" dirty="0"/>
          </a:p>
        </p:txBody>
      </p:sp>
    </p:spTree>
    <p:extLst>
      <p:ext uri="{BB962C8B-B14F-4D97-AF65-F5344CB8AC3E}">
        <p14:creationId xmlns:p14="http://schemas.microsoft.com/office/powerpoint/2010/main" val="2470040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439</TotalTime>
  <Words>464</Words>
  <Application>Microsoft Office PowerPoint</Application>
  <PresentationFormat>On-screen Show (4:3)</PresentationFormat>
  <Paragraphs>51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CYE 15 APR-DRG Implementation</vt:lpstr>
      <vt:lpstr>CYE 15 APR-DRG Implementation –   Select Payment Policies</vt:lpstr>
      <vt:lpstr>CYE 15 APR-DRG Implementation –   Select Payment Policies</vt:lpstr>
      <vt:lpstr>CYE 15 APR-DRG Implementation –   Select Payment Policies</vt:lpstr>
      <vt:lpstr>CYE 15 APR-DRG Implementation –   Select Payment Policies</vt:lpstr>
      <vt:lpstr>CYE 15 APR-DRG Implementation –   Reinsurance Policy Changes</vt:lpstr>
    </vt:vector>
  </TitlesOfParts>
  <Company>AHCCCS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Silver, Shelli</dc:creator>
  <cp:lastModifiedBy>Administrator</cp:lastModifiedBy>
  <cp:revision>22</cp:revision>
  <dcterms:created xsi:type="dcterms:W3CDTF">2014-01-13T15:48:56Z</dcterms:created>
  <dcterms:modified xsi:type="dcterms:W3CDTF">2014-01-26T21:18:15Z</dcterms:modified>
</cp:coreProperties>
</file>